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97" r:id="rId3"/>
    <p:sldId id="298" r:id="rId4"/>
    <p:sldId id="300" r:id="rId5"/>
    <p:sldId id="299" r:id="rId6"/>
    <p:sldId id="264" r:id="rId7"/>
    <p:sldId id="289" r:id="rId8"/>
    <p:sldId id="292" r:id="rId9"/>
    <p:sldId id="293" r:id="rId10"/>
    <p:sldId id="294" r:id="rId11"/>
    <p:sldId id="295" r:id="rId12"/>
    <p:sldId id="296" r:id="rId13"/>
    <p:sldId id="262" r:id="rId14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B500"/>
    <a:srgbClr val="C78227"/>
    <a:srgbClr val="35589D"/>
    <a:srgbClr val="3A3AB0"/>
    <a:srgbClr val="FF6699"/>
    <a:srgbClr val="FF9999"/>
    <a:srgbClr val="996633"/>
    <a:srgbClr val="765E04"/>
    <a:srgbClr val="008E4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768" y="108"/>
      </p:cViewPr>
      <p:guideLst>
        <p:guide orient="horz" pos="2448"/>
        <p:guide pos="24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5480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821" y="0"/>
            <a:ext cx="3075479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685" y="4861155"/>
            <a:ext cx="5205932" cy="460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309"/>
            <a:ext cx="3075480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821" y="9722309"/>
            <a:ext cx="3075479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CC5EB93-9B93-4C4D-84CA-6008B19BE7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9C52CC-286A-44EA-BDB5-0BB097D3FD5B}" type="slidenum">
              <a:rPr lang="cs-CZ" smtClean="0">
                <a:latin typeface="Arial" charset="0"/>
              </a:rPr>
              <a:pPr/>
              <a:t>1</a:t>
            </a:fld>
            <a:endParaRPr lang="cs-CZ">
              <a:latin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44F43-256B-4645-B41B-949D6FF735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116C0-A7CD-499D-BD6C-1C2CC9EC05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BFE55-F966-4CC1-9A3A-8741A0A315F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2A298-BB8B-41C5-941E-BDFEFA4498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C244D-695C-4563-9EC6-770347E833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A8C71-4F12-45C3-B1FD-71199C9FD0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3CF44-8421-4CF1-94F9-EE44CA156F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4F591-629D-489A-A077-AFA12A0E01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DA305-D56C-4F4F-BD9B-A4054A47DE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60B9F-2B17-49CE-8EE1-348968C6CC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249AE-C8E3-4609-9A3B-1254E967A6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A87B0-F26B-41C9-AC6A-FE27D4A875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B596E-366C-4F0C-8C04-F15CB7D7F1C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57805-D5F3-412F-84DE-270EA28323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03BE4-73DC-4DE6-8378-D8B248F1D7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92AC4EF6-305B-476E-9509-8E724A1054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sbeton.eu/" TargetMode="External"/><Relationship Id="rId2" Type="http://schemas.openxmlformats.org/officeDocument/2006/relationships/hyperlink" Target="mailto:vich@cbsbeton.eu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bsbeton.eu/" TargetMode="Externa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vystava.cbsbeton.eu/bd2020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76064" y="476672"/>
            <a:ext cx="496823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Výstava BETON 2022</a:t>
            </a:r>
            <a:endParaRPr lang="cs-CZ" sz="1400" b="1" dirty="0">
              <a:solidFill>
                <a:srgbClr val="FF0000"/>
              </a:solidFill>
              <a:latin typeface="Arial" pitchFamily="34" charset="0"/>
            </a:endParaRPr>
          </a:p>
          <a:p>
            <a:pPr algn="ctr">
              <a:defRPr/>
            </a:pPr>
            <a:endParaRPr lang="cs-CZ" sz="1400" b="1" dirty="0">
              <a:latin typeface="Arial" pitchFamily="34" charset="0"/>
            </a:endParaRPr>
          </a:p>
          <a:p>
            <a:pPr algn="ctr">
              <a:defRPr/>
            </a:pPr>
            <a:r>
              <a:rPr lang="cs-CZ" sz="1400" b="1" dirty="0">
                <a:latin typeface="Arial" pitchFamily="34" charset="0"/>
              </a:rPr>
              <a:t>19. a 20. května 2022</a:t>
            </a:r>
          </a:p>
          <a:p>
            <a:pPr algn="ctr">
              <a:defRPr/>
            </a:pPr>
            <a:r>
              <a:rPr lang="cs-CZ" sz="1400" b="1" dirty="0">
                <a:latin typeface="Arial" pitchFamily="34" charset="0"/>
              </a:rPr>
              <a:t>hotel AQUAPALACE, Pražská 138, 251 01 Čestlice </a:t>
            </a:r>
            <a:endParaRPr lang="cs-CZ" sz="1400" dirty="0">
              <a:latin typeface="Arial" pitchFamily="34" charset="0"/>
            </a:endParaRPr>
          </a:p>
        </p:txBody>
      </p:sp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61981" y="3411840"/>
            <a:ext cx="62646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 dirty="0"/>
              <a:t>Nabídka firemní prezentace při </a:t>
            </a:r>
            <a:br>
              <a:rPr lang="cs-CZ" sz="2400" b="1" dirty="0"/>
            </a:br>
            <a:r>
              <a:rPr lang="cs-CZ" sz="2400" b="1" dirty="0"/>
              <a:t>28. konferenci Betonářské dny 2022</a:t>
            </a:r>
          </a:p>
        </p:txBody>
      </p:sp>
      <p:sp>
        <p:nvSpPr>
          <p:cNvPr id="1030" name="Text Box 7"/>
          <p:cNvSpPr txBox="1">
            <a:spLocks noChangeArrowheads="1"/>
          </p:cNvSpPr>
          <p:nvPr/>
        </p:nvSpPr>
        <p:spPr bwMode="auto">
          <a:xfrm rot="20806972">
            <a:off x="227770" y="4871199"/>
            <a:ext cx="5571346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800" b="1" dirty="0">
                <a:solidFill>
                  <a:srgbClr val="FF0000"/>
                </a:solidFill>
              </a:rPr>
              <a:t>Opět účast na konferenci a stravování během výstavy v ceně vybraných výstavních služeb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 rot="20808899">
            <a:off x="1718412" y="5576235"/>
            <a:ext cx="3564318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800" b="1" dirty="0">
                <a:solidFill>
                  <a:srgbClr val="FF0000"/>
                </a:solidFill>
              </a:rPr>
              <a:t>Objednávka výstavního stánku s bonusem!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3D4DCA9-707E-46FE-9D11-A243C86CAF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214" y="474659"/>
            <a:ext cx="2899473" cy="61458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066800"/>
          </a:xfrm>
        </p:spPr>
        <p:txBody>
          <a:bodyPr/>
          <a:lstStyle/>
          <a:p>
            <a:pPr eaLnBrk="1" hangingPunct="1"/>
            <a:r>
              <a:rPr lang="cs-CZ" sz="2800" b="1" dirty="0">
                <a:solidFill>
                  <a:srgbClr val="996633"/>
                </a:solidFill>
              </a:rPr>
              <a:t>CENY ZÁKLADNÍHO MOBILIÁŘE</a:t>
            </a:r>
            <a:br>
              <a:rPr lang="cs-CZ" sz="2800" b="1" dirty="0">
                <a:solidFill>
                  <a:srgbClr val="996633"/>
                </a:solidFill>
              </a:rPr>
            </a:br>
            <a:r>
              <a:rPr lang="cs-CZ" sz="2000" b="1" dirty="0">
                <a:solidFill>
                  <a:srgbClr val="996633"/>
                </a:solidFill>
              </a:rPr>
              <a:t>SYSTÉM OCTANORM</a:t>
            </a:r>
          </a:p>
        </p:txBody>
      </p:sp>
      <p:graphicFrame>
        <p:nvGraphicFramePr>
          <p:cNvPr id="116812" name="Group 7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919729631"/>
              </p:ext>
            </p:extLst>
          </p:nvPr>
        </p:nvGraphicFramePr>
        <p:xfrm>
          <a:off x="661307" y="1619035"/>
          <a:ext cx="7704857" cy="3417889"/>
        </p:xfrm>
        <a:graphic>
          <a:graphicData uri="http://schemas.openxmlformats.org/drawingml/2006/table">
            <a:tbl>
              <a:tblPr/>
              <a:tblGrid>
                <a:gridCol w="76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6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33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88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E" charset="-18"/>
                          <a:cs typeface="Arial" pitchFamily="34" charset="0"/>
                        </a:rPr>
                        <a:t>Ozn</a:t>
                      </a:r>
                      <a:r>
                        <a:rPr kumimoji="0" lang="cs-CZ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E" charset="-18"/>
                          <a:cs typeface="Arial" pitchFamily="34" charset="0"/>
                        </a:rPr>
                        <a:t>.</a:t>
                      </a:r>
                      <a:endParaRPr kumimoji="0" lang="cs-CZ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E" charset="-18"/>
                          <a:cs typeface="Arial" pitchFamily="34" charset="0"/>
                        </a:rPr>
                        <a:t> SYSTÉM OCTANORM</a:t>
                      </a:r>
                      <a:endParaRPr kumimoji="0" lang="cs-CZ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E" charset="-18"/>
                          <a:cs typeface="Arial" pitchFamily="34" charset="0"/>
                        </a:rPr>
                        <a:t>Rozměry (cm)</a:t>
                      </a:r>
                      <a:endParaRPr kumimoji="0" lang="cs-CZ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E" charset="-18"/>
                          <a:cs typeface="Arial" pitchFamily="34" charset="0"/>
                        </a:rPr>
                        <a:t>Cena Kč/ks/m</a:t>
                      </a:r>
                      <a:r>
                        <a:rPr kumimoji="0" lang="cs-CZ" sz="1400" b="1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E" charset="-18"/>
                          <a:cs typeface="Arial" pitchFamily="34" charset="0"/>
                        </a:rPr>
                        <a:t>2</a:t>
                      </a:r>
                      <a:r>
                        <a:rPr kumimoji="0" lang="cs-CZ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E" charset="-18"/>
                          <a:cs typeface="Arial" pitchFamily="34" charset="0"/>
                        </a:rPr>
                        <a:t>/m</a:t>
                      </a:r>
                      <a:endParaRPr kumimoji="0" lang="cs-CZ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K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 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Koberec – barva dle vlastního výběru</a:t>
                      </a:r>
                      <a:endParaRPr kumimoji="0" lang="cs-CZ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1m</a:t>
                      </a:r>
                      <a:r>
                        <a:rPr kumimoji="0" lang="cs-CZ" sz="12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2</a:t>
                      </a:r>
                      <a:endParaRPr kumimoji="0" lang="cs-CZ" sz="12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250 Kč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RST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Rastrovaný strop –</a:t>
                      </a:r>
                      <a:r>
                        <a:rPr kumimoji="0" lang="cs-CZ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textilní</a:t>
                      </a:r>
                      <a:endParaRPr kumimoji="0" lang="cs-CZ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1m</a:t>
                      </a:r>
                      <a:r>
                        <a:rPr kumimoji="0" lang="cs-CZ" sz="12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2</a:t>
                      </a:r>
                      <a:endParaRPr kumimoji="0" lang="cs-CZ" sz="1200" b="0" i="0" u="none" strike="noStrike" kern="1200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200 Kč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Pult prosklený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100 x 50 x 81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1200 Kč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4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Pult s vnitřní policí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100 x 50 x 81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800 Kč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5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Pult s vnitřní policí uzamykatelný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100 x 50 x 81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900 Kč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Pult obloukový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140 x 50 x 81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1000 Kč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Pult pro exponáty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100 x 50 x 48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500 Kč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115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Uvedené ceny jsou bez DPH 21 % , kolektivní členové ČBS mají na zde uvedené ceny slevu 20 %</a:t>
                      </a:r>
                      <a:r>
                        <a:rPr kumimoji="0" lang="cs-CZ" sz="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!</a:t>
                      </a:r>
                      <a:endParaRPr kumimoji="0" lang="cs-CZ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CE" charset="-18"/>
                        <a:cs typeface="Arial" pitchFamily="34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235" name="Text Box 68"/>
          <p:cNvSpPr txBox="1">
            <a:spLocks noChangeArrowheads="1"/>
          </p:cNvSpPr>
          <p:nvPr/>
        </p:nvSpPr>
        <p:spPr bwMode="auto">
          <a:xfrm>
            <a:off x="0" y="0"/>
            <a:ext cx="2411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b="1" dirty="0">
                <a:solidFill>
                  <a:srgbClr val="009900"/>
                </a:solidFill>
              </a:rPr>
              <a:t>Výstava BETON 2022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865" name="Group 10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5042690"/>
              </p:ext>
            </p:extLst>
          </p:nvPr>
        </p:nvGraphicFramePr>
        <p:xfrm>
          <a:off x="674043" y="1660798"/>
          <a:ext cx="7706370" cy="3517903"/>
        </p:xfrm>
        <a:graphic>
          <a:graphicData uri="http://schemas.openxmlformats.org/drawingml/2006/table">
            <a:tbl>
              <a:tblPr/>
              <a:tblGrid>
                <a:gridCol w="729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0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02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E" charset="-18"/>
                          <a:cs typeface="Arial" pitchFamily="34" charset="0"/>
                        </a:rPr>
                        <a:t>Ozn</a:t>
                      </a:r>
                      <a:r>
                        <a:rPr kumimoji="0" lang="cs-CZ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E" charset="-18"/>
                          <a:cs typeface="Arial" pitchFamily="34" charset="0"/>
                        </a:rPr>
                        <a:t>.</a:t>
                      </a:r>
                      <a:endParaRPr kumimoji="0" lang="cs-CZ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E" charset="-18"/>
                          <a:cs typeface="Arial" pitchFamily="34" charset="0"/>
                        </a:rPr>
                        <a:t>PŘÍSLUŠENSTVÍ</a:t>
                      </a:r>
                      <a:endParaRPr kumimoji="0" lang="cs-CZ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E" charset="-18"/>
                          <a:cs typeface="Arial" pitchFamily="34" charset="0"/>
                        </a:rPr>
                        <a:t>Rozměry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E" charset="-18"/>
                          <a:cs typeface="Arial" pitchFamily="34" charset="0"/>
                        </a:rPr>
                        <a:t>(cm)</a:t>
                      </a:r>
                      <a:endParaRPr kumimoji="0" lang="cs-CZ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E" charset="-18"/>
                          <a:cs typeface="Arial" pitchFamily="34" charset="0"/>
                        </a:rPr>
                        <a:t>Cena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E" charset="-18"/>
                          <a:cs typeface="Arial" pitchFamily="34" charset="0"/>
                        </a:rPr>
                        <a:t>Kč/ks/m</a:t>
                      </a:r>
                      <a:r>
                        <a:rPr kumimoji="0" lang="cs-CZ" sz="1400" b="1" i="1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E" charset="-18"/>
                          <a:cs typeface="Arial" pitchFamily="34" charset="0"/>
                        </a:rPr>
                        <a:t>2</a:t>
                      </a:r>
                      <a:r>
                        <a:rPr kumimoji="0" lang="cs-CZ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E" charset="-18"/>
                          <a:cs typeface="Arial" pitchFamily="34" charset="0"/>
                        </a:rPr>
                        <a:t>/m</a:t>
                      </a:r>
                      <a:endParaRPr kumimoji="0" lang="cs-CZ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9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Židle barová chromová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 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500 Kč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Židle Bystřice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250 Kč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11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Stůl bílý kulatý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průměr 80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500 Kč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12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Stůl Bufet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průměr 60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700 Kč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13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Police vodorovná 1 </a:t>
                      </a:r>
                      <a:r>
                        <a:rPr kumimoji="0" lang="cs-CZ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bm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 </a:t>
                      </a:r>
                      <a:r>
                        <a:rPr kumimoji="0" lang="cs-CZ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š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. 30 cm  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300 Kč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14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Police sklopná 1 </a:t>
                      </a:r>
                      <a:r>
                        <a:rPr kumimoji="0" lang="cs-CZ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bm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š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. 30 cm 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350 Kč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Věšák stojanový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300 Kč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17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Samostojný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bílý panel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100 x 250 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550 Kč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18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Stojan na prospekty „A“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600 Kč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4475"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Uvedené ceny jsou bez DPH 21 % , kolektivní členové ČBS mají na zde uvedené ceny slevu 20 % !</a:t>
                      </a:r>
                      <a:endParaRPr kumimoji="0" lang="cs-CZ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CE" charset="-18"/>
                        <a:cs typeface="Arial" pitchFamily="34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8288" name="Rectangle 96"/>
          <p:cNvSpPr>
            <a:spLocks noChangeArrowheads="1"/>
          </p:cNvSpPr>
          <p:nvPr/>
        </p:nvSpPr>
        <p:spPr bwMode="auto">
          <a:xfrm>
            <a:off x="377248" y="667553"/>
            <a:ext cx="84249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996633"/>
                </a:solidFill>
              </a:rPr>
              <a:t>CENY ZÁKLADNÍHO MOBILIÁŘE</a:t>
            </a:r>
            <a:br>
              <a:rPr lang="cs-CZ" sz="2800" b="1" dirty="0">
                <a:solidFill>
                  <a:srgbClr val="996633"/>
                </a:solidFill>
              </a:rPr>
            </a:br>
            <a:r>
              <a:rPr lang="cs-CZ" sz="2000" b="1" dirty="0">
                <a:solidFill>
                  <a:srgbClr val="996633"/>
                </a:solidFill>
              </a:rPr>
              <a:t>PŘÍSLUŠENSTVÍ</a:t>
            </a:r>
          </a:p>
        </p:txBody>
      </p:sp>
      <p:sp>
        <p:nvSpPr>
          <p:cNvPr id="8289" name="Text Box 98"/>
          <p:cNvSpPr txBox="1">
            <a:spLocks noChangeArrowheads="1"/>
          </p:cNvSpPr>
          <p:nvPr/>
        </p:nvSpPr>
        <p:spPr bwMode="auto">
          <a:xfrm>
            <a:off x="0" y="0"/>
            <a:ext cx="2411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b="1" dirty="0">
                <a:solidFill>
                  <a:srgbClr val="009900"/>
                </a:solidFill>
              </a:rPr>
              <a:t>Výstava BETON 2022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877" name="Group 9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434845932"/>
              </p:ext>
            </p:extLst>
          </p:nvPr>
        </p:nvGraphicFramePr>
        <p:xfrm>
          <a:off x="683569" y="1643063"/>
          <a:ext cx="7704854" cy="2701928"/>
        </p:xfrm>
        <a:graphic>
          <a:graphicData uri="http://schemas.openxmlformats.org/drawingml/2006/table">
            <a:tbl>
              <a:tblPr/>
              <a:tblGrid>
                <a:gridCol w="746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8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35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57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78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E" charset="-18"/>
                          <a:cs typeface="Arial" pitchFamily="34" charset="0"/>
                        </a:rPr>
                        <a:t>Ozn</a:t>
                      </a:r>
                      <a:r>
                        <a:rPr kumimoji="0" lang="cs-CZ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E" charset="-18"/>
                          <a:cs typeface="Arial" pitchFamily="34" charset="0"/>
                        </a:rPr>
                        <a:t>.</a:t>
                      </a:r>
                      <a:r>
                        <a:rPr kumimoji="0" lang="cs-CZ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E" charset="-18"/>
                          <a:cs typeface="Arial" pitchFamily="34" charset="0"/>
                        </a:rPr>
                        <a:t>PŘÍSLUŠENSTVÍ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E" charset="-18"/>
                          <a:cs typeface="Arial" pitchFamily="34" charset="0"/>
                        </a:rPr>
                        <a:t>Rozměry</a:t>
                      </a:r>
                      <a:endParaRPr kumimoji="0" lang="cs-CZ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E" charset="-18"/>
                          <a:cs typeface="Arial" pitchFamily="34" charset="0"/>
                        </a:rPr>
                        <a:t>Cena  Kč/ks/m</a:t>
                      </a:r>
                      <a:r>
                        <a:rPr kumimoji="0" lang="cs-CZ" sz="1400" b="1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E" charset="-18"/>
                          <a:cs typeface="Arial" pitchFamily="34" charset="0"/>
                        </a:rPr>
                        <a:t>2</a:t>
                      </a:r>
                      <a:r>
                        <a:rPr kumimoji="0" lang="cs-CZ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E" charset="-18"/>
                          <a:cs typeface="Arial" pitchFamily="34" charset="0"/>
                        </a:rPr>
                        <a:t>/m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Chladnička 180 l. - 2 kW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 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1800 Kč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21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Trojzásuvka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 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300 Kč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22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Bodové světlo 100 W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 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450 Kč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23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Odpadkový koš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 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150 Kč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Varná konvice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350 Kč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GR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Firemní označení a logo na límec v. 25 cm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dle tvaru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individuální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733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Uvedené ceny jsou bez DPH 21 % , kolektivní členové ČBS mají na zde uvedené  ceny slevu 20 % !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295" name="Rectangle 79"/>
          <p:cNvSpPr>
            <a:spLocks noChangeArrowheads="1"/>
          </p:cNvSpPr>
          <p:nvPr/>
        </p:nvSpPr>
        <p:spPr bwMode="auto">
          <a:xfrm>
            <a:off x="414968" y="666433"/>
            <a:ext cx="835292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996633"/>
                </a:solidFill>
              </a:rPr>
              <a:t>CENY ZÁKLADNÍHO MOBILIÁŘE</a:t>
            </a:r>
          </a:p>
          <a:p>
            <a:pPr algn="ctr"/>
            <a:r>
              <a:rPr lang="cs-CZ" sz="2000" b="1" dirty="0">
                <a:solidFill>
                  <a:srgbClr val="996633"/>
                </a:solidFill>
              </a:rPr>
              <a:t>PŘÍSLUŠENSTVÍ</a:t>
            </a:r>
          </a:p>
        </p:txBody>
      </p:sp>
      <p:sp>
        <p:nvSpPr>
          <p:cNvPr id="9296" name="Text Box 81"/>
          <p:cNvSpPr txBox="1">
            <a:spLocks noChangeArrowheads="1"/>
          </p:cNvSpPr>
          <p:nvPr/>
        </p:nvSpPr>
        <p:spPr bwMode="auto">
          <a:xfrm>
            <a:off x="0" y="0"/>
            <a:ext cx="2411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b="1" dirty="0">
                <a:solidFill>
                  <a:srgbClr val="009900"/>
                </a:solidFill>
              </a:rPr>
              <a:t>Výstava BETON 2022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008063"/>
          </a:xfrm>
        </p:spPr>
        <p:txBody>
          <a:bodyPr/>
          <a:lstStyle/>
          <a:p>
            <a:pPr eaLnBrk="1" hangingPunct="1"/>
            <a:r>
              <a:rPr lang="cs-CZ" sz="3600" b="1" dirty="0">
                <a:solidFill>
                  <a:srgbClr val="996633"/>
                </a:solidFill>
              </a:rPr>
              <a:t>KONTAKT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endParaRPr lang="cs-CZ" sz="1000" i="1" dirty="0"/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endParaRPr lang="cs-CZ" sz="1000" i="1" dirty="0"/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endParaRPr lang="cs-CZ" sz="1000" i="1" dirty="0"/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endParaRPr lang="cs-CZ" sz="1000" i="1" dirty="0"/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endParaRPr lang="cs-CZ" sz="1000" i="1" dirty="0"/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endParaRPr lang="cs-CZ" sz="1000" i="1" dirty="0"/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endParaRPr lang="cs-CZ" sz="1000" i="1" dirty="0"/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endParaRPr lang="cs-CZ" sz="1000" i="1" dirty="0"/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endParaRPr lang="cs-CZ" sz="1000" i="1" dirty="0"/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endParaRPr lang="cs-CZ" sz="1000" i="1" dirty="0"/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endParaRPr lang="cs-CZ" sz="1000" i="1" dirty="0"/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endParaRPr lang="cs-CZ" sz="1000" i="1" dirty="0"/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endParaRPr lang="cs-CZ" sz="1000" i="1" dirty="0"/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endParaRPr lang="cs-CZ" sz="1000" i="1" dirty="0"/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endParaRPr lang="cs-CZ" sz="1000" i="1" dirty="0"/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endParaRPr lang="cs-CZ" sz="1000" i="1" dirty="0"/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endParaRPr lang="cs-CZ" sz="1000" i="1" dirty="0"/>
          </a:p>
          <a:p>
            <a:pPr eaLnBrk="1" hangingPunct="1"/>
            <a:endParaRPr lang="cs-CZ" sz="3100" dirty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75445" y="1484784"/>
            <a:ext cx="580613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800" dirty="0"/>
              <a:t>   Jméno:	</a:t>
            </a:r>
            <a:r>
              <a:rPr lang="cs-CZ" sz="1800" b="1" dirty="0"/>
              <a:t>Mgr. Jiří Vích</a:t>
            </a:r>
          </a:p>
          <a:p>
            <a:r>
              <a:rPr lang="cs-CZ" sz="1800" b="1" dirty="0"/>
              <a:t>		</a:t>
            </a:r>
            <a:endParaRPr lang="cs-CZ" sz="800" b="1" dirty="0"/>
          </a:p>
          <a:p>
            <a:r>
              <a:rPr lang="cs-CZ" sz="1800" dirty="0"/>
              <a:t>   </a:t>
            </a:r>
            <a:r>
              <a:rPr lang="cs-CZ" sz="1800" noProof="1"/>
              <a:t>Telefon:	</a:t>
            </a:r>
            <a:r>
              <a:rPr lang="cs-CZ" sz="1800" b="1" noProof="1"/>
              <a:t>+420 </a:t>
            </a:r>
            <a:r>
              <a:rPr lang="cs-CZ" sz="1800" b="1" dirty="0"/>
              <a:t>605 325 366</a:t>
            </a:r>
          </a:p>
          <a:p>
            <a:r>
              <a:rPr lang="cs-CZ" sz="1800" dirty="0"/>
              <a:t>   </a:t>
            </a:r>
            <a:r>
              <a:rPr lang="cs-CZ" sz="1800" noProof="1"/>
              <a:t>E-mail: </a:t>
            </a:r>
            <a:r>
              <a:rPr lang="cs-CZ" sz="1800" dirty="0"/>
              <a:t>	</a:t>
            </a:r>
            <a:r>
              <a:rPr lang="cs-CZ" sz="1800" b="1" dirty="0" err="1"/>
              <a:t>vich</a:t>
            </a:r>
            <a:r>
              <a:rPr lang="cs-CZ" sz="1800" b="1" noProof="1"/>
              <a:t>@</a:t>
            </a:r>
            <a:r>
              <a:rPr lang="cs-CZ" sz="1800" b="1" dirty="0" err="1"/>
              <a:t>cbsbeton.eu</a:t>
            </a:r>
            <a:endParaRPr lang="cs-CZ" sz="1800" dirty="0"/>
          </a:p>
          <a:p>
            <a:r>
              <a:rPr lang="cs-CZ" sz="1800" dirty="0"/>
              <a:t>   </a:t>
            </a:r>
            <a:r>
              <a:rPr lang="cs-CZ" sz="1800" noProof="1"/>
              <a:t>Web:	</a:t>
            </a:r>
            <a:r>
              <a:rPr lang="cs-CZ" sz="1800" dirty="0"/>
              <a:t>              </a:t>
            </a:r>
            <a:r>
              <a:rPr lang="cs-CZ" sz="1800" b="1" dirty="0"/>
              <a:t>www.cbsbeton.eu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4525963" y="4437063"/>
            <a:ext cx="400647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800" b="1" dirty="0"/>
              <a:t>Česká betonářská společnost ČSSI</a:t>
            </a:r>
          </a:p>
          <a:p>
            <a:r>
              <a:rPr lang="cs-CZ" sz="1800" dirty="0"/>
              <a:t>Na Zámecké 1518/9</a:t>
            </a:r>
          </a:p>
          <a:p>
            <a:r>
              <a:rPr lang="cs-CZ" sz="1800" dirty="0"/>
              <a:t>140 00 Praha 4</a:t>
            </a:r>
            <a:endParaRPr lang="cs-CZ" sz="1800" noProof="1"/>
          </a:p>
          <a:p>
            <a:r>
              <a:rPr lang="cs-CZ" sz="1800" noProof="1"/>
              <a:t>Česká republika</a:t>
            </a: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3716338"/>
            <a:ext cx="2700338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Obsah obrázku křížovka, text, interiér&#10;&#10;Popis byl vytvořen automaticky">
            <a:extLst>
              <a:ext uri="{FF2B5EF4-FFF2-40B4-BE49-F238E27FC236}">
                <a16:creationId xmlns:a16="http://schemas.microsoft.com/office/drawing/2014/main" id="{09CB3CA6-C7E0-4F2F-B286-1D6EF29A0D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762" y="1485597"/>
            <a:ext cx="2276847" cy="227684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29667" y="350838"/>
            <a:ext cx="8003232" cy="557212"/>
          </a:xfrm>
        </p:spPr>
        <p:txBody>
          <a:bodyPr/>
          <a:lstStyle/>
          <a:p>
            <a:pPr eaLnBrk="1" hangingPunct="1"/>
            <a:r>
              <a:rPr lang="cs-CZ" sz="3200" b="1" dirty="0">
                <a:solidFill>
                  <a:srgbClr val="996633"/>
                </a:solidFill>
              </a:rPr>
              <a:t>DRUHY FIREMNÍ PREZENTACE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739" y="1268759"/>
            <a:ext cx="6624638" cy="4824537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None/>
            </a:pPr>
            <a:r>
              <a:rPr lang="cs-CZ" sz="1800" dirty="0">
                <a:solidFill>
                  <a:srgbClr val="000000"/>
                </a:solidFill>
                <a:cs typeface="Arial" charset="0"/>
              </a:rPr>
              <a:t>■</a:t>
            </a:r>
            <a:r>
              <a:rPr lang="cs-CZ" sz="1800" dirty="0">
                <a:cs typeface="Arial" charset="0"/>
              </a:rPr>
              <a:t>  </a:t>
            </a:r>
            <a:r>
              <a:rPr lang="cs-CZ" sz="2600" dirty="0">
                <a:solidFill>
                  <a:srgbClr val="FF0000"/>
                </a:solidFill>
              </a:rPr>
              <a:t>Partner konference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cs-CZ" sz="2400" dirty="0">
                <a:cs typeface="Arial" charset="0"/>
              </a:rPr>
              <a:t>   </a:t>
            </a:r>
            <a:r>
              <a:rPr lang="cs-CZ" sz="2000" dirty="0">
                <a:cs typeface="Arial" charset="0"/>
              </a:rPr>
              <a:t>▪</a:t>
            </a:r>
            <a:r>
              <a:rPr lang="cs-CZ" sz="2400" dirty="0">
                <a:cs typeface="Arial" charset="0"/>
              </a:rPr>
              <a:t> </a:t>
            </a:r>
            <a:r>
              <a:rPr lang="cs-CZ" sz="2000" dirty="0"/>
              <a:t>Popis, cena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cs-CZ" sz="1800" dirty="0">
                <a:solidFill>
                  <a:srgbClr val="000000"/>
                </a:solidFill>
                <a:cs typeface="Arial" charset="0"/>
              </a:rPr>
              <a:t>■</a:t>
            </a:r>
            <a:r>
              <a:rPr lang="cs-CZ" sz="32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sz="2600" dirty="0">
                <a:solidFill>
                  <a:srgbClr val="C78227"/>
                </a:solidFill>
              </a:rPr>
              <a:t>Sponzor společenského večera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cs-CZ" sz="1800" dirty="0">
                <a:cs typeface="Arial" charset="0"/>
              </a:rPr>
              <a:t>    </a:t>
            </a:r>
            <a:r>
              <a:rPr lang="cs-CZ" sz="2000" dirty="0">
                <a:cs typeface="Arial" charset="0"/>
              </a:rPr>
              <a:t>▪</a:t>
            </a:r>
            <a:r>
              <a:rPr lang="cs-CZ" sz="1600" dirty="0">
                <a:cs typeface="Arial" charset="0"/>
              </a:rPr>
              <a:t> </a:t>
            </a:r>
            <a:r>
              <a:rPr lang="cs-CZ" sz="2000" dirty="0"/>
              <a:t>Popis, cena</a:t>
            </a:r>
            <a:br>
              <a:rPr lang="cs-CZ" sz="2000" dirty="0"/>
            </a:br>
            <a:endParaRPr lang="cs-CZ" sz="2000" dirty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cs-CZ" sz="1800" dirty="0">
                <a:cs typeface="Arial" charset="0"/>
              </a:rPr>
              <a:t>■</a:t>
            </a:r>
            <a:r>
              <a:rPr lang="cs-CZ" dirty="0">
                <a:cs typeface="Arial" charset="0"/>
              </a:rPr>
              <a:t> </a:t>
            </a:r>
            <a:r>
              <a:rPr lang="cs-CZ" sz="2600" dirty="0">
                <a:solidFill>
                  <a:srgbClr val="009900"/>
                </a:solidFill>
              </a:rPr>
              <a:t>Výstava BETON 2022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cs-CZ" sz="2800" dirty="0">
                <a:cs typeface="Arial" charset="0"/>
              </a:rPr>
              <a:t>  </a:t>
            </a:r>
            <a:r>
              <a:rPr lang="cs-CZ" sz="2000" dirty="0">
                <a:cs typeface="Arial" charset="0"/>
              </a:rPr>
              <a:t>▪</a:t>
            </a:r>
            <a:r>
              <a:rPr lang="cs-CZ" sz="2400" dirty="0">
                <a:cs typeface="Arial" charset="0"/>
              </a:rPr>
              <a:t> </a:t>
            </a:r>
            <a:r>
              <a:rPr lang="cs-CZ" sz="2000" dirty="0"/>
              <a:t>Schéma výstavních prostor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cs-CZ" sz="2000" dirty="0">
                <a:cs typeface="Arial" charset="0"/>
              </a:rPr>
              <a:t>   ▪ </a:t>
            </a:r>
            <a:r>
              <a:rPr lang="cs-CZ" sz="2000" dirty="0"/>
              <a:t>Ceny pronájmů a služeb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cs-CZ" sz="2000" dirty="0">
                <a:cs typeface="Arial" charset="0"/>
              </a:rPr>
              <a:t>   ▪ </a:t>
            </a:r>
            <a:r>
              <a:rPr lang="cs-CZ" sz="2000" dirty="0"/>
              <a:t>Ukázky základního mobiliáře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cs-CZ" sz="2000" dirty="0">
                <a:cs typeface="Arial" charset="0"/>
              </a:rPr>
              <a:t>   ▪ </a:t>
            </a:r>
            <a:r>
              <a:rPr lang="cs-CZ" sz="2000" dirty="0"/>
              <a:t>Ceny základního mobiliáře a služeb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None/>
            </a:pPr>
            <a:r>
              <a:rPr lang="cs-CZ" sz="500" dirty="0"/>
              <a:t>	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cs-CZ" sz="1800" dirty="0">
                <a:cs typeface="Arial" charset="0"/>
              </a:rPr>
              <a:t>■</a:t>
            </a:r>
            <a:r>
              <a:rPr lang="cs-CZ" dirty="0">
                <a:cs typeface="Arial" charset="0"/>
              </a:rPr>
              <a:t> </a:t>
            </a:r>
            <a:r>
              <a:rPr lang="cs-CZ" sz="2600" dirty="0">
                <a:solidFill>
                  <a:srgbClr val="0033CC"/>
                </a:solidFill>
              </a:rPr>
              <a:t>Další možnosti firemní prezentace</a:t>
            </a:r>
            <a:r>
              <a:rPr lang="cs-CZ" sz="1800" dirty="0"/>
              <a:t>	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cs-CZ" sz="2800" dirty="0">
                <a:cs typeface="Arial" charset="0"/>
              </a:rPr>
              <a:t>   </a:t>
            </a:r>
            <a:r>
              <a:rPr lang="cs-CZ" sz="2000" dirty="0">
                <a:cs typeface="Arial" charset="0"/>
              </a:rPr>
              <a:t>▪ </a:t>
            </a:r>
            <a:r>
              <a:rPr lang="cs-CZ" sz="2000" dirty="0"/>
              <a:t>Druhy, popis, ceny</a:t>
            </a:r>
            <a:endParaRPr lang="cs-CZ" sz="2000" dirty="0">
              <a:cs typeface="Arial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124075" y="6308725"/>
            <a:ext cx="45370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dirty="0"/>
              <a:t>Kontakt: </a:t>
            </a:r>
            <a:r>
              <a:rPr lang="cs-CZ" sz="1600" dirty="0" err="1">
                <a:hlinkClick r:id="rId2"/>
              </a:rPr>
              <a:t>vich</a:t>
            </a:r>
            <a:r>
              <a:rPr lang="cs-CZ" sz="1600" noProof="1">
                <a:hlinkClick r:id="rId2"/>
              </a:rPr>
              <a:t>@</a:t>
            </a:r>
            <a:r>
              <a:rPr lang="cs-CZ" sz="1600" dirty="0" err="1">
                <a:hlinkClick r:id="rId2"/>
              </a:rPr>
              <a:t>cbsbeton.eu</a:t>
            </a:r>
            <a:r>
              <a:rPr lang="cs-CZ" sz="1600" dirty="0"/>
              <a:t>,  </a:t>
            </a:r>
            <a:r>
              <a:rPr lang="cs-CZ" sz="1600" dirty="0">
                <a:hlinkClick r:id="rId3"/>
              </a:rPr>
              <a:t>www.</a:t>
            </a:r>
            <a:r>
              <a:rPr lang="cs-CZ" sz="1600" dirty="0" err="1">
                <a:hlinkClick r:id="rId3"/>
              </a:rPr>
              <a:t>cbsbeton.eu</a:t>
            </a:r>
            <a:r>
              <a:rPr lang="cs-CZ" sz="1600" dirty="0"/>
              <a:t> </a:t>
            </a:r>
          </a:p>
        </p:txBody>
      </p:sp>
      <p:pic>
        <p:nvPicPr>
          <p:cNvPr id="3" name="Obrázek 2" descr="Obsah obrázku strop, interiér, patro, stůl&#10;&#10;Popis byl vytvořen automaticky">
            <a:extLst>
              <a:ext uri="{FF2B5EF4-FFF2-40B4-BE49-F238E27FC236}">
                <a16:creationId xmlns:a16="http://schemas.microsoft.com/office/drawing/2014/main" id="{02321AEA-F3C1-44D9-A5ED-98A4DB93A7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045" y="3428411"/>
            <a:ext cx="2687960" cy="173086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3328231-C81E-43E8-A3F8-9D7A0EFB87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33" y="1257295"/>
            <a:ext cx="2627784" cy="17518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5"/>
          <p:cNvSpPr>
            <a:spLocks noGrp="1" noChangeArrowheads="1"/>
          </p:cNvSpPr>
          <p:nvPr>
            <p:ph type="title"/>
          </p:nvPr>
        </p:nvSpPr>
        <p:spPr>
          <a:xfrm>
            <a:off x="323850" y="610288"/>
            <a:ext cx="8229600" cy="720725"/>
          </a:xfrm>
        </p:spPr>
        <p:txBody>
          <a:bodyPr/>
          <a:lstStyle/>
          <a:p>
            <a:pPr eaLnBrk="1" hangingPunct="1"/>
            <a:r>
              <a:rPr lang="cs-CZ" sz="2800" b="1" dirty="0">
                <a:solidFill>
                  <a:srgbClr val="FF0000"/>
                </a:solidFill>
              </a:rPr>
              <a:t>PARTNER KONFERENCE</a:t>
            </a:r>
            <a:endParaRPr lang="cs-CZ" sz="1800" dirty="0">
              <a:solidFill>
                <a:srgbClr val="FF0000"/>
              </a:solidFill>
            </a:endParaRPr>
          </a:p>
        </p:txBody>
      </p:sp>
      <p:graphicFrame>
        <p:nvGraphicFramePr>
          <p:cNvPr id="58866" name="Group 49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28303485"/>
              </p:ext>
            </p:extLst>
          </p:nvPr>
        </p:nvGraphicFramePr>
        <p:xfrm>
          <a:off x="251520" y="1556792"/>
          <a:ext cx="8642350" cy="1943100"/>
        </p:xfrm>
        <a:graphic>
          <a:graphicData uri="http://schemas.openxmlformats.org/drawingml/2006/table">
            <a:tbl>
              <a:tblPr/>
              <a:tblGrid>
                <a:gridCol w="1585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0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7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7050">
                <a:tc gridSpan="3">
                  <a:txBody>
                    <a:bodyPr/>
                    <a:lstStyle/>
                    <a:p>
                      <a:pPr marL="0" marR="0" lvl="0" indent="0" algn="ctr" defTabSz="893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FIREMNÍ PREZENTACE PŘI KONFERENCI 28. BETONÁŘSKÉ DNY 2022</a:t>
                      </a:r>
                    </a:p>
                  </a:txBody>
                  <a:tcPr marL="87983" marR="87983" marT="45751" marB="4575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BC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1375">
                <a:tc>
                  <a:txBody>
                    <a:bodyPr/>
                    <a:lstStyle/>
                    <a:p>
                      <a:pPr marL="0" marR="0" lvl="0" indent="0" algn="l" defTabSz="893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PARTNER KONFERENCE</a:t>
                      </a:r>
                    </a:p>
                  </a:txBody>
                  <a:tcPr marL="86400" marR="86400" marT="46800" marB="468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3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Logo uvedené na konečné pozvánce konference, konečném programu, ve sborníku příspěvků z konference.</a:t>
                      </a:r>
                    </a:p>
                  </a:txBody>
                  <a:tcPr marL="87983" marR="87983" marT="45751" marB="4575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3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33 000 Kč</a:t>
                      </a:r>
                    </a:p>
                  </a:txBody>
                  <a:tcPr marL="86400" marR="864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675">
                <a:tc gridSpan="3">
                  <a:txBody>
                    <a:bodyPr/>
                    <a:lstStyle/>
                    <a:p>
                      <a:pPr marL="0" marR="0" lvl="0" indent="0" algn="ctr" defTabSz="893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Uvedené ceny jsou bez DPH 21 % </a:t>
                      </a:r>
                    </a:p>
                  </a:txBody>
                  <a:tcPr marL="87983" marR="87983" marT="45751" marB="4575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BC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282" name="Rectangle 482"/>
          <p:cNvSpPr>
            <a:spLocks noGrp="1" noChangeArrowheads="1"/>
          </p:cNvSpPr>
          <p:nvPr>
            <p:ph type="body" sz="half" idx="2"/>
          </p:nvPr>
        </p:nvSpPr>
        <p:spPr>
          <a:xfrm>
            <a:off x="-1548" y="3849603"/>
            <a:ext cx="8964488" cy="2747749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1900" dirty="0"/>
              <a:t>       Logo Vaší firmy v odpovídající velikosti a zvýraznění bude umístěno na/v:</a:t>
            </a:r>
          </a:p>
          <a:p>
            <a:pPr eaLnBrk="1" hangingPunct="1">
              <a:buFontTx/>
              <a:buNone/>
            </a:pPr>
            <a:endParaRPr lang="cs-CZ" sz="1400" dirty="0"/>
          </a:p>
          <a:p>
            <a:pPr lvl="1" eaLnBrk="1" hangingPunct="1"/>
            <a:r>
              <a:rPr lang="cs-CZ" sz="1600" dirty="0"/>
              <a:t>webových stránkách ČBS v rubrice 28. Betonářské dny</a:t>
            </a:r>
          </a:p>
          <a:p>
            <a:pPr lvl="1" eaLnBrk="1" hangingPunct="1"/>
            <a:r>
              <a:rPr lang="cs-CZ" sz="1600" dirty="0"/>
              <a:t>pozvánce pro vystavovatele rozesílané elektronicky (na 6000 adres)</a:t>
            </a:r>
          </a:p>
          <a:p>
            <a:pPr lvl="1" eaLnBrk="1" hangingPunct="1"/>
            <a:r>
              <a:rPr lang="cs-CZ" sz="1600" dirty="0"/>
              <a:t>konečné pozvánce rozesílané elektronicky (na 6000 adres) </a:t>
            </a:r>
          </a:p>
          <a:p>
            <a:pPr lvl="1" eaLnBrk="1" hangingPunct="1"/>
            <a:r>
              <a:rPr lang="cs-CZ" sz="1600" dirty="0"/>
              <a:t>sborníku </a:t>
            </a:r>
          </a:p>
          <a:p>
            <a:pPr lvl="1" eaLnBrk="1" hangingPunct="1"/>
            <a:r>
              <a:rPr lang="cs-CZ" sz="1600" dirty="0"/>
              <a:t>obálce konečného programu tištěného a v elektronické verzi (dostupné na </a:t>
            </a:r>
            <a:r>
              <a:rPr lang="cs-CZ" sz="1600" dirty="0">
                <a:hlinkClick r:id="rId2"/>
              </a:rPr>
              <a:t>www.cbsbeton.eu</a:t>
            </a:r>
            <a:r>
              <a:rPr lang="cs-CZ" sz="1600" dirty="0"/>
              <a:t>)</a:t>
            </a:r>
          </a:p>
          <a:p>
            <a:pPr marL="457200" lvl="1" indent="0" eaLnBrk="1" hangingPunct="1">
              <a:buNone/>
            </a:pPr>
            <a:endParaRPr lang="cs-CZ" sz="1600" dirty="0"/>
          </a:p>
          <a:p>
            <a:pPr marL="457200" lvl="1" indent="0" eaLnBrk="1" hangingPunct="1">
              <a:buNone/>
            </a:pPr>
            <a:endParaRPr lang="cs-CZ" sz="1600" dirty="0"/>
          </a:p>
        </p:txBody>
      </p:sp>
      <p:sp>
        <p:nvSpPr>
          <p:cNvPr id="11283" name="Text Box 495"/>
          <p:cNvSpPr txBox="1">
            <a:spLocks noChangeArrowheads="1"/>
          </p:cNvSpPr>
          <p:nvPr/>
        </p:nvSpPr>
        <p:spPr bwMode="auto">
          <a:xfrm>
            <a:off x="0" y="0"/>
            <a:ext cx="2051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b="1" dirty="0">
                <a:solidFill>
                  <a:srgbClr val="FF0000"/>
                </a:solidFill>
              </a:rPr>
              <a:t>Partner konference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5"/>
          <p:cNvSpPr>
            <a:spLocks noGrp="1" noChangeArrowheads="1"/>
          </p:cNvSpPr>
          <p:nvPr>
            <p:ph type="title"/>
          </p:nvPr>
        </p:nvSpPr>
        <p:spPr>
          <a:xfrm>
            <a:off x="323850" y="610288"/>
            <a:ext cx="8229600" cy="720725"/>
          </a:xfrm>
        </p:spPr>
        <p:txBody>
          <a:bodyPr/>
          <a:lstStyle/>
          <a:p>
            <a:pPr eaLnBrk="1" hangingPunct="1"/>
            <a:r>
              <a:rPr lang="cs-CZ" sz="2800" b="1" dirty="0">
                <a:solidFill>
                  <a:srgbClr val="EEB500"/>
                </a:solidFill>
              </a:rPr>
              <a:t>SPONZOR SPOLEČENSKÉHO VEČERA</a:t>
            </a:r>
            <a:endParaRPr lang="cs-CZ" sz="1800" dirty="0">
              <a:solidFill>
                <a:srgbClr val="EEB500"/>
              </a:solidFill>
            </a:endParaRPr>
          </a:p>
        </p:txBody>
      </p:sp>
      <p:graphicFrame>
        <p:nvGraphicFramePr>
          <p:cNvPr id="58866" name="Group 49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32688705"/>
              </p:ext>
            </p:extLst>
          </p:nvPr>
        </p:nvGraphicFramePr>
        <p:xfrm>
          <a:off x="251520" y="1556792"/>
          <a:ext cx="8642350" cy="1943100"/>
        </p:xfrm>
        <a:graphic>
          <a:graphicData uri="http://schemas.openxmlformats.org/drawingml/2006/table">
            <a:tbl>
              <a:tblPr/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2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7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7050">
                <a:tc gridSpan="3">
                  <a:txBody>
                    <a:bodyPr/>
                    <a:lstStyle/>
                    <a:p>
                      <a:pPr marL="0" marR="0" lvl="0" indent="0" algn="ctr" defTabSz="893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FIREMNÍ PREZENTACE PŘI KONFERENCI 28. BETONÁŘSKÉ DNY 2022</a:t>
                      </a:r>
                    </a:p>
                  </a:txBody>
                  <a:tcPr marL="87983" marR="87983" marT="45751" marB="4575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BC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1375">
                <a:tc>
                  <a:txBody>
                    <a:bodyPr/>
                    <a:lstStyle/>
                    <a:p>
                      <a:pPr marL="0" marR="0" lvl="0" indent="0" algn="l" defTabSz="893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SPONZOR SPOLEČENSKÉHO VEČERA</a:t>
                      </a:r>
                    </a:p>
                  </a:txBody>
                  <a:tcPr marL="86400" marR="86400" marT="46800" marB="468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3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Logo uvedené v konečném programu konference a na vstupenkách, vystavení firemního banneru v prostoru společenského večera.</a:t>
                      </a:r>
                    </a:p>
                  </a:txBody>
                  <a:tcPr marL="87983" marR="87983" marT="45751" marB="4575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3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20 000 Kč</a:t>
                      </a:r>
                    </a:p>
                  </a:txBody>
                  <a:tcPr marL="86400" marR="864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675">
                <a:tc gridSpan="3">
                  <a:txBody>
                    <a:bodyPr/>
                    <a:lstStyle/>
                    <a:p>
                      <a:pPr marL="0" marR="0" lvl="0" indent="0" algn="ctr" defTabSz="893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Uvedené ceny jsou bez DPH 21 % </a:t>
                      </a:r>
                    </a:p>
                  </a:txBody>
                  <a:tcPr marL="87983" marR="87983" marT="45751" marB="4575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BC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282" name="Rectangle 482"/>
          <p:cNvSpPr>
            <a:spLocks noGrp="1" noChangeArrowheads="1"/>
          </p:cNvSpPr>
          <p:nvPr>
            <p:ph type="body" sz="half" idx="2"/>
          </p:nvPr>
        </p:nvSpPr>
        <p:spPr>
          <a:xfrm>
            <a:off x="-1548" y="3849603"/>
            <a:ext cx="8964488" cy="2747749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1900" dirty="0"/>
              <a:t>       Logo Vaší firmy v odpovídající velikosti a zvýraznění bude umístěno na/v:</a:t>
            </a:r>
          </a:p>
          <a:p>
            <a:pPr eaLnBrk="1" hangingPunct="1">
              <a:buFontTx/>
              <a:buNone/>
            </a:pPr>
            <a:endParaRPr lang="cs-CZ" sz="1400" dirty="0"/>
          </a:p>
          <a:p>
            <a:pPr lvl="1" eaLnBrk="1" hangingPunct="1"/>
            <a:r>
              <a:rPr lang="cs-CZ" sz="1600" dirty="0"/>
              <a:t>konečném programu konference (tištěném i elektronickém)</a:t>
            </a:r>
          </a:p>
          <a:p>
            <a:pPr lvl="1" eaLnBrk="1" hangingPunct="1"/>
            <a:r>
              <a:rPr lang="cs-CZ" sz="1600" dirty="0"/>
              <a:t>vstupenkách na společenský večer</a:t>
            </a:r>
          </a:p>
          <a:p>
            <a:pPr marL="457200" lvl="1" indent="0" eaLnBrk="1" hangingPunct="1">
              <a:buNone/>
            </a:pPr>
            <a:endParaRPr lang="cs-CZ" sz="1600" dirty="0"/>
          </a:p>
          <a:p>
            <a:pPr marL="457200" lvl="1" indent="0" eaLnBrk="1" hangingPunct="1">
              <a:buNone/>
            </a:pPr>
            <a:r>
              <a:rPr lang="cs-CZ" sz="1600" dirty="0"/>
              <a:t>Váš firemní banner bude vystaven v prostorách společenského večera</a:t>
            </a:r>
          </a:p>
          <a:p>
            <a:pPr marL="457200" lvl="1" indent="0" eaLnBrk="1" hangingPunct="1">
              <a:buNone/>
            </a:pPr>
            <a:endParaRPr lang="cs-CZ" sz="1600" dirty="0"/>
          </a:p>
        </p:txBody>
      </p:sp>
      <p:sp>
        <p:nvSpPr>
          <p:cNvPr id="11283" name="Text Box 495"/>
          <p:cNvSpPr txBox="1">
            <a:spLocks noChangeArrowheads="1"/>
          </p:cNvSpPr>
          <p:nvPr/>
        </p:nvSpPr>
        <p:spPr bwMode="auto">
          <a:xfrm>
            <a:off x="0" y="0"/>
            <a:ext cx="33478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b="1" dirty="0">
                <a:solidFill>
                  <a:srgbClr val="FF9900"/>
                </a:solidFill>
              </a:rPr>
              <a:t>Sponzor společenského večera</a:t>
            </a:r>
          </a:p>
        </p:txBody>
      </p:sp>
    </p:spTree>
    <p:extLst>
      <p:ext uri="{BB962C8B-B14F-4D97-AF65-F5344CB8AC3E}">
        <p14:creationId xmlns:p14="http://schemas.microsoft.com/office/powerpoint/2010/main" val="1300243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/>
          <p:cNvSpPr>
            <a:spLocks noGrp="1" noChangeArrowheads="1"/>
          </p:cNvSpPr>
          <p:nvPr>
            <p:ph type="title"/>
          </p:nvPr>
        </p:nvSpPr>
        <p:spPr>
          <a:xfrm>
            <a:off x="468313" y="160855"/>
            <a:ext cx="8229600" cy="1419571"/>
          </a:xfrm>
        </p:spPr>
        <p:txBody>
          <a:bodyPr/>
          <a:lstStyle/>
          <a:p>
            <a:pPr eaLnBrk="1" hangingPunct="1"/>
            <a:r>
              <a:rPr lang="cs-CZ" sz="2800" b="1" dirty="0">
                <a:solidFill>
                  <a:srgbClr val="996633"/>
                </a:solidFill>
              </a:rPr>
              <a:t>SCHÉMA VÝSTAVNÍCH PROSTOR AQUAPALACE</a:t>
            </a:r>
            <a:endParaRPr lang="cs-CZ" sz="3600" dirty="0">
              <a:solidFill>
                <a:srgbClr val="996633"/>
              </a:solidFill>
            </a:endParaRPr>
          </a:p>
        </p:txBody>
      </p:sp>
      <p:sp>
        <p:nvSpPr>
          <p:cNvPr id="4099" name="Rectangle 11"/>
          <p:cNvSpPr>
            <a:spLocks noChangeArrowheads="1"/>
          </p:cNvSpPr>
          <p:nvPr/>
        </p:nvSpPr>
        <p:spPr bwMode="auto">
          <a:xfrm>
            <a:off x="1835150" y="5876925"/>
            <a:ext cx="56880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4102" name="Rectangle 18"/>
          <p:cNvSpPr>
            <a:spLocks noChangeArrowheads="1"/>
          </p:cNvSpPr>
          <p:nvPr/>
        </p:nvSpPr>
        <p:spPr bwMode="auto">
          <a:xfrm>
            <a:off x="1259632" y="5531110"/>
            <a:ext cx="69847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1200" dirty="0"/>
              <a:t>Výstava bude umístěna ve foyeru před vstupem do přednáškového sálu. </a:t>
            </a:r>
          </a:p>
          <a:p>
            <a:pPr algn="ctr"/>
            <a:r>
              <a:rPr lang="cs-CZ" sz="1200" dirty="0"/>
              <a:t>V případě zvýšeného zájmu budou výstavní plochy rozšířeny.</a:t>
            </a:r>
          </a:p>
          <a:p>
            <a:pPr algn="ctr"/>
            <a:r>
              <a:rPr lang="cs-CZ" sz="1200" dirty="0"/>
              <a:t>On-line objednávka konkrétního výstavního stánku, stolu nebo plochy je dostupná na adrese </a:t>
            </a:r>
            <a:r>
              <a:rPr lang="cs-CZ" sz="1200" dirty="0">
                <a:solidFill>
                  <a:schemeClr val="accent2">
                    <a:lumMod val="60000"/>
                    <a:lumOff val="40000"/>
                  </a:schemeClr>
                </a:solidFill>
                <a:hlinkClick r:id="rId2"/>
              </a:rPr>
              <a:t>http://</a:t>
            </a:r>
            <a:r>
              <a:rPr lang="cs-CZ" sz="1200" u="sng" dirty="0">
                <a:solidFill>
                  <a:schemeClr val="accent2">
                    <a:lumMod val="60000"/>
                    <a:lumOff val="40000"/>
                  </a:schemeClr>
                </a:solidFill>
                <a:hlinkClick r:id="rId2"/>
              </a:rPr>
              <a:t>vystava.cbsbeton.eu/bd2022/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68313" y="3307513"/>
            <a:ext cx="588503" cy="369332"/>
          </a:xfrm>
          <a:prstGeom prst="rect">
            <a:avLst/>
          </a:prstGeom>
          <a:noFill/>
          <a:ln w="5715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1235251" y="3332351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/>
              <a:t>Výstavní stánek</a:t>
            </a:r>
            <a:br>
              <a:rPr lang="cs-CZ" sz="900" dirty="0"/>
            </a:br>
            <a:r>
              <a:rPr lang="cs-CZ" sz="900" dirty="0"/>
              <a:t>2 x 3 m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683568" y="4045580"/>
            <a:ext cx="327041" cy="175508"/>
          </a:xfrm>
          <a:prstGeom prst="rect">
            <a:avLst/>
          </a:prstGeom>
          <a:noFill/>
          <a:ln w="38100">
            <a:solidFill>
              <a:srgbClr val="008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1220989" y="3964415"/>
            <a:ext cx="1549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/>
              <a:t>Výstavní stolek + 2 židle 1,6 x 0,8m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915826" y="2001422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Legenda</a:t>
            </a:r>
            <a:r>
              <a:rPr lang="cs-CZ" sz="900" dirty="0"/>
              <a:t>: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D53ABA3-951D-4E9B-B2E5-3D24208D452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291" y="1926241"/>
            <a:ext cx="5905396" cy="3157641"/>
          </a:xfrm>
        </p:spPr>
      </p:pic>
      <p:sp>
        <p:nvSpPr>
          <p:cNvPr id="11" name="Text Box 2003">
            <a:extLst>
              <a:ext uri="{FF2B5EF4-FFF2-40B4-BE49-F238E27FC236}">
                <a16:creationId xmlns:a16="http://schemas.microsoft.com/office/drawing/2014/main" id="{83E992AB-126C-42B0-9B60-236E20095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411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b="1" dirty="0">
                <a:solidFill>
                  <a:srgbClr val="009900"/>
                </a:solidFill>
              </a:rPr>
              <a:t>Výstava BETON 2022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788343" y="836712"/>
            <a:ext cx="3878811" cy="734658"/>
          </a:xfrm>
        </p:spPr>
        <p:txBody>
          <a:bodyPr/>
          <a:lstStyle/>
          <a:p>
            <a:pPr eaLnBrk="1" hangingPunct="1"/>
            <a:r>
              <a:rPr lang="cs-CZ" sz="2800" b="1" dirty="0">
                <a:solidFill>
                  <a:srgbClr val="996633"/>
                </a:solidFill>
              </a:rPr>
              <a:t>VÝSTAVA </a:t>
            </a:r>
            <a:br>
              <a:rPr lang="cs-CZ" sz="2800" b="1" dirty="0">
                <a:solidFill>
                  <a:srgbClr val="996633"/>
                </a:solidFill>
              </a:rPr>
            </a:br>
            <a:r>
              <a:rPr lang="cs-CZ" sz="2000" b="1" dirty="0">
                <a:solidFill>
                  <a:srgbClr val="996633"/>
                </a:solidFill>
              </a:rPr>
              <a:t>CENY PRONÁJMŮ A SLUŽEB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96875" y="1557338"/>
            <a:ext cx="7488238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cs-CZ" sz="1600" b="1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0244" name="Line 1086"/>
          <p:cNvSpPr>
            <a:spLocks noChangeShapeType="1"/>
          </p:cNvSpPr>
          <p:nvPr/>
        </p:nvSpPr>
        <p:spPr bwMode="auto">
          <a:xfrm>
            <a:off x="5940425" y="2133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aphicFrame>
        <p:nvGraphicFramePr>
          <p:cNvPr id="79831" name="Group 200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5637034"/>
              </p:ext>
            </p:extLst>
          </p:nvPr>
        </p:nvGraphicFramePr>
        <p:xfrm>
          <a:off x="380813" y="1746078"/>
          <a:ext cx="8351837" cy="4576954"/>
        </p:xfrm>
        <a:graphic>
          <a:graphicData uri="http://schemas.openxmlformats.org/drawingml/2006/table">
            <a:tbl>
              <a:tblPr/>
              <a:tblGrid>
                <a:gridCol w="879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0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0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0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591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                                                        VÝSTAVA BETON 2022 HOTEL AQUAPALACE, ČESTLICE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4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9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do 15.4.2022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po 15.4.2022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STÁNEK + BONUS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Výstavní stánek 6 m</a:t>
                      </a:r>
                      <a:r>
                        <a:rPr kumimoji="0" lang="cs-CZ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endParaRPr kumimoji="0" lang="cs-CZ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23 000 Kč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27 600 Kč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30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Vkládání 1 firemního materiálu do tašek účastníků  (max. 100 g)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zdarma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858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Mobiliář  do výstavního stánku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dle nabídky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735">
                <a:tc rowSpan="2">
                  <a:txBody>
                    <a:bodyPr/>
                    <a:lstStyle/>
                    <a:p>
                      <a:r>
                        <a:rPr kumimoji="0" lang="cs-CZ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STŮL </a:t>
                      </a:r>
                      <a:endParaRPr lang="cs-CZ" sz="1200" dirty="0"/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Výstavní stůl + 2 židle:</a:t>
                      </a:r>
                      <a:endParaRPr kumimoji="0" lang="cs-CZ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10 000 Kč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12 000 Kč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57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Židle navíc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900 Kč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1 080 Kč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4283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PANELY, STOJAN, EL. PŘÍ-POJKA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Samostatně stojící výstavní panel 2,5 m (2,0 m) x 1,0 m     1 ks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6 000Kč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7 200 Kč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001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Vlastní výstavní panel 1 </a:t>
                      </a:r>
                      <a:r>
                        <a:rPr kumimoji="0" lang="cs-CZ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mb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6 000Kč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7 200 Kč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16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Výstavní panel umístěný za pronajatým stolkem 1 </a:t>
                      </a:r>
                      <a:r>
                        <a:rPr kumimoji="0" lang="cs-CZ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mb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3 500 Kč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4 200 Kč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375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Stojan na prospekty 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700 Kč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840 Kč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832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El. přípojka pro PC</a:t>
                      </a:r>
                    </a:p>
                  </a:txBody>
                  <a:tcPr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900 Kč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1 080 Kč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832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OSTATNÍ</a:t>
                      </a:r>
                      <a:br>
                        <a:rPr kumimoji="0" lang="cs-CZ" sz="12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</a:br>
                      <a:r>
                        <a:rPr kumimoji="0" lang="cs-CZ" sz="12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SLUŽBY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Obědy a občerstvení na oba dny konference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1 500 Kč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1 500 Kč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Společenský večer 19. května 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1 300 Kč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8772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Uvedené ceny jsou bez DPH 21 % , kolektivní členové ČBS mají na zde uvedené </a:t>
                      </a:r>
                      <a:r>
                        <a:rPr kumimoji="0" lang="cs-CZ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formy prezentace </a:t>
                      </a:r>
                      <a:r>
                        <a:rPr kumimoji="0" lang="cs-CZ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(nikoliv ostatních služeb) slevu 20 % !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0317" name="Text Box 2003"/>
          <p:cNvSpPr txBox="1">
            <a:spLocks noChangeArrowheads="1"/>
          </p:cNvSpPr>
          <p:nvPr/>
        </p:nvSpPr>
        <p:spPr bwMode="auto">
          <a:xfrm>
            <a:off x="0" y="0"/>
            <a:ext cx="2411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b="1" dirty="0">
                <a:solidFill>
                  <a:srgbClr val="009900"/>
                </a:solidFill>
              </a:rPr>
              <a:t>Výstava BETON 2022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 rot="20252276">
            <a:off x="281432" y="895858"/>
            <a:ext cx="3359150" cy="50482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12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BONUS – v ceně výstavního stánku služba vkládání 1 ks materiálu do 100 g. ZDARMA! 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 rot="20229074">
            <a:off x="816109" y="1078373"/>
            <a:ext cx="4362118" cy="50482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12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Při objednávce výstavních služeb nad 5000 Kč (bez DPH)  vstup (vč. stravování) pro 1 os. na konferenci ZDARMA!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8"/>
          <p:cNvSpPr>
            <a:spLocks noGrp="1" noChangeArrowheads="1"/>
          </p:cNvSpPr>
          <p:nvPr>
            <p:ph type="title"/>
          </p:nvPr>
        </p:nvSpPr>
        <p:spPr>
          <a:xfrm>
            <a:off x="395288" y="620713"/>
            <a:ext cx="8229600" cy="863600"/>
          </a:xfrm>
        </p:spPr>
        <p:txBody>
          <a:bodyPr/>
          <a:lstStyle/>
          <a:p>
            <a:pPr eaLnBrk="1" hangingPunct="1"/>
            <a:r>
              <a:rPr lang="cs-CZ" sz="2800" b="1" dirty="0">
                <a:solidFill>
                  <a:srgbClr val="996633"/>
                </a:solidFill>
              </a:rPr>
              <a:t>DALŠÍ FIREMNÍ PREZENTACE </a:t>
            </a:r>
            <a:br>
              <a:rPr lang="cs-CZ" sz="2800" b="1" dirty="0">
                <a:solidFill>
                  <a:srgbClr val="996633"/>
                </a:solidFill>
              </a:rPr>
            </a:br>
            <a:r>
              <a:rPr lang="cs-CZ" sz="2000" b="1" dirty="0">
                <a:solidFill>
                  <a:srgbClr val="996633"/>
                </a:solidFill>
              </a:rPr>
              <a:t>CENY SLUŽEB</a:t>
            </a:r>
          </a:p>
        </p:txBody>
      </p:sp>
      <p:graphicFrame>
        <p:nvGraphicFramePr>
          <p:cNvPr id="107598" name="Group 7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6005352"/>
              </p:ext>
            </p:extLst>
          </p:nvPr>
        </p:nvGraphicFramePr>
        <p:xfrm>
          <a:off x="251618" y="1700808"/>
          <a:ext cx="8640764" cy="3484576"/>
        </p:xfrm>
        <a:graphic>
          <a:graphicData uri="http://schemas.openxmlformats.org/drawingml/2006/table">
            <a:tbl>
              <a:tblPr/>
              <a:tblGrid>
                <a:gridCol w="1377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1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8379">
                <a:tc gridSpan="3">
                  <a:txBody>
                    <a:bodyPr/>
                    <a:lstStyle/>
                    <a:p>
                      <a:pPr marL="0" marR="0" lvl="0" indent="0" algn="ctr" defTabSz="893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FIREMNÍ PREZENTACE PŘI KONFERENCI 28. BETONÁŘSKÉ DNY 2022</a:t>
                      </a:r>
                    </a:p>
                  </a:txBody>
                  <a:tcPr marL="87983" marR="87983" marT="45751" marB="4575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548">
                <a:tc rowSpan="6">
                  <a:txBody>
                    <a:bodyPr/>
                    <a:lstStyle/>
                    <a:p>
                      <a:pPr marL="0" marR="0" lvl="0" indent="0" algn="l" defTabSz="893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PREZENTACE</a:t>
                      </a:r>
                    </a:p>
                  </a:txBody>
                  <a:tcPr marL="86400" marR="86400" marT="46800" marB="468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3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Vkládání 1 firemního materiálu do tašek účastníků  (max. 100 g)</a:t>
                      </a:r>
                    </a:p>
                  </a:txBody>
                  <a:tcPr marL="87983" marR="87983" marT="45751" marB="4575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3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4 500 Kč</a:t>
                      </a:r>
                    </a:p>
                  </a:txBody>
                  <a:tcPr marL="87983" marR="87983" marT="45751" marB="457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54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93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Vkládání 1 firemního materiálu do tašek účastníků  (max. 250 g)</a:t>
                      </a:r>
                    </a:p>
                  </a:txBody>
                  <a:tcPr marL="87983" marR="87983" marT="45751" marB="4575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3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7 000 Kč</a:t>
                      </a:r>
                    </a:p>
                  </a:txBody>
                  <a:tcPr marL="87983" marR="87983" marT="45751" marB="457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76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93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Vkládání dalšího firemního materiálu do tašek účastníků  (max. 100 g)</a:t>
                      </a:r>
                    </a:p>
                  </a:txBody>
                  <a:tcPr marL="87983" marR="87983" marT="45751" marB="4575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3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3 000 Kč</a:t>
                      </a:r>
                    </a:p>
                  </a:txBody>
                  <a:tcPr marL="87983" marR="87983" marT="45751" marB="457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54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93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Logo umístěné v sále vč. výroby</a:t>
                      </a:r>
                    </a:p>
                  </a:txBody>
                  <a:tcPr marL="87983" marR="87983" marT="45751" marB="4575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3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9 000 Kč</a:t>
                      </a:r>
                    </a:p>
                  </a:txBody>
                  <a:tcPr marL="87983" marR="87983" marT="45751" marB="457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27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3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Umístění již hotového loga v sále</a:t>
                      </a:r>
                    </a:p>
                  </a:txBody>
                  <a:tcPr marL="87983" marR="87983" marT="45751" marB="45751" horzOverflow="overflow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3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6 500 Kč</a:t>
                      </a:r>
                    </a:p>
                  </a:txBody>
                  <a:tcPr marL="87983" marR="87983" marT="45751" marB="4575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27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893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83" marR="87983" marT="45751" marB="45751" horzOverflow="overflow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893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83" marR="87983" marT="45751" marB="4575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734304"/>
                  </a:ext>
                </a:extLst>
              </a:tr>
              <a:tr h="30454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SBORNÍK + PROGRAM</a:t>
                      </a:r>
                    </a:p>
                  </a:txBody>
                  <a:tcPr marL="86400" marR="86400" marT="46800" marB="468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3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Umístění komerčního příspěvku do sborníku (max. 4 strany textu vč. obrázků)</a:t>
                      </a:r>
                    </a:p>
                  </a:txBody>
                  <a:tcPr marL="87983" marR="87983" marT="45751" marB="4575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3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8 000 Kč</a:t>
                      </a:r>
                    </a:p>
                  </a:txBody>
                  <a:tcPr marL="87983" marR="87983" marT="45751" marB="457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979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93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Barevný inzerát ve sborníku a konečném programu (tištěném i elektronickém)</a:t>
                      </a:r>
                    </a:p>
                  </a:txBody>
                  <a:tcPr marL="87983" marR="87983" marT="45751" marB="45751" horzOverflow="overflow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3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10 000 Kč</a:t>
                      </a:r>
                    </a:p>
                  </a:txBody>
                  <a:tcPr marL="87983" marR="87983" marT="45751" marB="4575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1687">
                <a:tc gridSpan="3">
                  <a:txBody>
                    <a:bodyPr/>
                    <a:lstStyle/>
                    <a:p>
                      <a:pPr marL="0" marR="0" lvl="0" indent="0" algn="ctr" defTabSz="893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Uvedené ceny jsou bez DPH 21 % , kolektivní členové ČBS mají na zde uvedené formy prezentace slevu 20 % !</a:t>
                      </a:r>
                    </a:p>
                  </a:txBody>
                  <a:tcPr marL="86400" marR="86400" marT="46800" marB="468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893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83" marR="87983" marT="45751" marB="4575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893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83" marR="87983" marT="45751" marB="457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2342" name="Text Box 77"/>
          <p:cNvSpPr txBox="1">
            <a:spLocks noChangeArrowheads="1"/>
          </p:cNvSpPr>
          <p:nvPr/>
        </p:nvSpPr>
        <p:spPr bwMode="auto">
          <a:xfrm>
            <a:off x="0" y="0"/>
            <a:ext cx="3563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b="1">
                <a:solidFill>
                  <a:srgbClr val="0033CC"/>
                </a:solidFill>
              </a:rPr>
              <a:t>Další možnosti firemní prezentace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Nabidka_mobiliare_stanku_22_BD_CZ_1_pd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620688"/>
            <a:ext cx="8008675" cy="6121573"/>
          </a:xfr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574675"/>
          </a:xfrm>
        </p:spPr>
        <p:txBody>
          <a:bodyPr/>
          <a:lstStyle/>
          <a:p>
            <a:pPr eaLnBrk="1" hangingPunct="1"/>
            <a:r>
              <a:rPr lang="cs-CZ" sz="2800" b="1" dirty="0">
                <a:solidFill>
                  <a:srgbClr val="996633"/>
                </a:solidFill>
              </a:rPr>
              <a:t>UKÁZKY ZÁKLADNÍHO MOBILIÁŘE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0" y="0"/>
            <a:ext cx="2411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b="1" dirty="0">
                <a:solidFill>
                  <a:srgbClr val="009900"/>
                </a:solidFill>
              </a:rPr>
              <a:t>Výstava BETON 2022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42519"/>
            <a:ext cx="8229600" cy="561975"/>
          </a:xfrm>
        </p:spPr>
        <p:txBody>
          <a:bodyPr/>
          <a:lstStyle/>
          <a:p>
            <a:pPr eaLnBrk="1" hangingPunct="1"/>
            <a:r>
              <a:rPr lang="cs-CZ" sz="2800" b="1" dirty="0">
                <a:solidFill>
                  <a:srgbClr val="996633"/>
                </a:solidFill>
              </a:rPr>
              <a:t>UKÁZKY ZÁKLADNÍHO MOBILIÁŘE</a:t>
            </a: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0" y="0"/>
            <a:ext cx="2411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b="1" dirty="0">
                <a:solidFill>
                  <a:srgbClr val="009900"/>
                </a:solidFill>
              </a:rPr>
              <a:t>Výstava BETON 2022</a:t>
            </a:r>
          </a:p>
        </p:txBody>
      </p:sp>
      <p:pic>
        <p:nvPicPr>
          <p:cNvPr id="7" name="Zástupný symbol pro obsah 6" descr="Nabidka_mobiliare_stanku_22_BD_CZ_2_pd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229579"/>
            <a:ext cx="7704856" cy="477253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5942</TotalTime>
  <Words>1146</Words>
  <Application>Microsoft Office PowerPoint</Application>
  <PresentationFormat>Předvádění na obrazovce (4:3)</PresentationFormat>
  <Paragraphs>261</Paragraphs>
  <Slides>13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Arial Narrow</vt:lpstr>
      <vt:lpstr>Times New Roman CE</vt:lpstr>
      <vt:lpstr>Wingdings</vt:lpstr>
      <vt:lpstr>Výchozí návrh</vt:lpstr>
      <vt:lpstr>Prezentace aplikace PowerPoint</vt:lpstr>
      <vt:lpstr>DRUHY FIREMNÍ PREZENTACE</vt:lpstr>
      <vt:lpstr>PARTNER KONFERENCE</vt:lpstr>
      <vt:lpstr>SPONZOR SPOLEČENSKÉHO VEČERA</vt:lpstr>
      <vt:lpstr>SCHÉMA VÝSTAVNÍCH PROSTOR AQUAPALACE</vt:lpstr>
      <vt:lpstr>VÝSTAVA  CENY PRONÁJMŮ A SLUŽEB</vt:lpstr>
      <vt:lpstr>DALŠÍ FIREMNÍ PREZENTACE  CENY SLUŽEB</vt:lpstr>
      <vt:lpstr>UKÁZKY ZÁKLADNÍHO MOBILIÁŘE</vt:lpstr>
      <vt:lpstr>UKÁZKY ZÁKLADNÍHO MOBILIÁŘE</vt:lpstr>
      <vt:lpstr>CENY ZÁKLADNÍHO MOBILIÁŘE SYSTÉM OCTANORM</vt:lpstr>
      <vt:lpstr>Prezentace aplikace PowerPoint</vt:lpstr>
      <vt:lpstr>Prezentace aplikace PowerPoint</vt:lpstr>
      <vt:lpstr>KONTAKT</vt:lpstr>
    </vt:vector>
  </TitlesOfParts>
  <Company>EXPO DATA spol. s 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Robert Hrubeš</dc:creator>
  <cp:lastModifiedBy>Jiří Vích</cp:lastModifiedBy>
  <cp:revision>305</cp:revision>
  <dcterms:created xsi:type="dcterms:W3CDTF">2006-06-22T10:08:29Z</dcterms:created>
  <dcterms:modified xsi:type="dcterms:W3CDTF">2022-02-25T11:13:57Z</dcterms:modified>
</cp:coreProperties>
</file>